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57" r:id="rId4"/>
    <p:sldId id="258" r:id="rId5"/>
    <p:sldId id="261" r:id="rId6"/>
    <p:sldId id="260" r:id="rId7"/>
    <p:sldId id="259" r:id="rId8"/>
    <p:sldId id="263" r:id="rId9"/>
    <p:sldId id="271" r:id="rId10"/>
    <p:sldId id="262" r:id="rId11"/>
    <p:sldId id="269" r:id="rId12"/>
    <p:sldId id="264" r:id="rId13"/>
    <p:sldId id="265" r:id="rId14"/>
    <p:sldId id="266"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4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712DC2B2-63CB-42EA-AB69-8011FAA1EBD5}" type="datetimeFigureOut">
              <a:rPr lang="en-US" smtClean="0"/>
              <a:t>6/22/2015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AE2CF63-D59B-4E00-87A3-651682B9A8B4}"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2DC2B2-63CB-42EA-AB69-8011FAA1EBD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12DC2B2-63CB-42EA-AB69-8011FAA1EBD5}" type="datetimeFigureOut">
              <a:rPr lang="en-US" smtClean="0"/>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2DC2B2-63CB-42EA-AB69-8011FAA1EBD5}" type="datetimeFigureOut">
              <a:rPr lang="en-US" smtClean="0"/>
              <a:t>6/22/2015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2CF63-D59B-4E00-87A3-651682B9A8B4}"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2DC2B2-63CB-42EA-AB69-8011FAA1EBD5}" type="datetimeFigureOut">
              <a:rPr lang="en-US" smtClean="0"/>
              <a:t>6/22/2015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E2CF63-D59B-4E00-87A3-651682B9A8B4}"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DC2B2-63CB-42EA-AB69-8011FAA1EBD5}" type="datetimeFigureOut">
              <a:rPr lang="en-US" smtClean="0"/>
              <a:t>6/22/2015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DC2B2-63CB-42EA-AB69-8011FAA1EBD5}" type="datetimeFigureOut">
              <a:rPr lang="en-US" smtClean="0"/>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DC2B2-63CB-42EA-AB69-8011FAA1EBD5}" type="datetimeFigureOut">
              <a:rPr lang="en-US" smtClean="0"/>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712DC2B2-63CB-42EA-AB69-8011FAA1EBD5}" type="datetimeFigureOut">
              <a:rPr lang="en-US" smtClean="0"/>
              <a:t>6/22/2015</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AE2CF63-D59B-4E00-87A3-651682B9A8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510"/>
            <a:ext cx="10474280" cy="6845490"/>
          </a:xfrm>
          <a:prstGeom prst="rect">
            <a:avLst/>
          </a:prstGeom>
        </p:spPr>
      </p:pic>
      <p:sp>
        <p:nvSpPr>
          <p:cNvPr id="2" name="Title 1"/>
          <p:cNvSpPr>
            <a:spLocks noGrp="1"/>
          </p:cNvSpPr>
          <p:nvPr>
            <p:ph type="ctrTitle"/>
          </p:nvPr>
        </p:nvSpPr>
        <p:spPr>
          <a:xfrm>
            <a:off x="4267200" y="152400"/>
            <a:ext cx="4643717" cy="1371600"/>
          </a:xfrm>
        </p:spPr>
        <p:txBody>
          <a:bodyPr/>
          <a:lstStyle/>
          <a:p>
            <a:pPr algn="l"/>
            <a:r>
              <a:rPr lang="en-US" sz="3200" dirty="0" smtClean="0">
                <a:solidFill>
                  <a:schemeClr val="bg1"/>
                </a:solidFill>
              </a:rPr>
              <a:t>Primary Sources of the American Revolution</a:t>
            </a:r>
            <a:endParaRPr lang="en-US" sz="3200" dirty="0">
              <a:solidFill>
                <a:schemeClr val="bg1"/>
              </a:solidFill>
            </a:endParaRPr>
          </a:p>
        </p:txBody>
      </p:sp>
    </p:spTree>
    <p:extLst>
      <p:ext uri="{BB962C8B-B14F-4D97-AF65-F5344CB8AC3E}">
        <p14:creationId xmlns:p14="http://schemas.microsoft.com/office/powerpoint/2010/main" val="2060575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1" y="2057400"/>
            <a:ext cx="8610600" cy="4800599"/>
          </a:xfrm>
        </p:spPr>
        <p:txBody>
          <a:bodyPr>
            <a:normAutofit fontScale="70000" lnSpcReduction="20000"/>
          </a:bodyPr>
          <a:lstStyle/>
          <a:p>
            <a:pPr marL="0" marR="0">
              <a:lnSpc>
                <a:spcPct val="115000"/>
              </a:lnSpc>
              <a:spcBef>
                <a:spcPts val="0"/>
              </a:spcBef>
              <a:spcAft>
                <a:spcPts val="750"/>
              </a:spcAft>
            </a:pPr>
            <a:r>
              <a:rPr lang="en-US" sz="3400" i="1" dirty="0">
                <a:latin typeface="Calibri"/>
                <a:ea typeface="Times New Roman"/>
                <a:cs typeface="Calibri"/>
              </a:rPr>
              <a:t>1.  In the original draft of the Declaration of Independence, Jefferson included the following passage: </a:t>
            </a:r>
            <a:endParaRPr lang="en-US" sz="3400" dirty="0">
              <a:latin typeface="Calibri"/>
              <a:ea typeface="Calibri"/>
              <a:cs typeface="Times New Roman"/>
            </a:endParaRPr>
          </a:p>
          <a:p>
            <a:pPr marL="0" indent="0">
              <a:buNone/>
            </a:pPr>
            <a:r>
              <a:rPr lang="en-US" sz="2300" dirty="0">
                <a:solidFill>
                  <a:schemeClr val="accent2">
                    <a:lumMod val="50000"/>
                  </a:schemeClr>
                </a:solidFill>
              </a:rPr>
              <a:t>He [the king of Britain] has waged cruel war against human nature itself, violating it’s most sacred rights of life &amp; liberty in the persons of a distant people who never offended him, captivating &amp; carrying them into slavery in another hemisphere, or to incur miserable death in their transportation thither. This piratical warfare, the opprobrium of </a:t>
            </a:r>
            <a:r>
              <a:rPr lang="en-US" sz="2300" i="1" dirty="0">
                <a:solidFill>
                  <a:schemeClr val="accent2">
                    <a:lumMod val="50000"/>
                  </a:schemeClr>
                </a:solidFill>
              </a:rPr>
              <a:t>infidel</a:t>
            </a:r>
            <a:r>
              <a:rPr lang="en-US" sz="2300" dirty="0">
                <a:solidFill>
                  <a:schemeClr val="accent2">
                    <a:lumMod val="50000"/>
                  </a:schemeClr>
                </a:solidFill>
              </a:rPr>
              <a:t> powers, is the warfare of the CHRISTIAN king of Great Britain. determined to keep open a market where MEN should be bought &amp; sold, he has prostituted his negative for suppressing every legislative attempt to prohibit or to restrain this execrable commerce: and that this assemblage of horrors might want no fact of distinguished die, he is now exciting those very people to rise in arms among us, and to purchase that liberty of which </a:t>
            </a:r>
            <a:r>
              <a:rPr lang="en-US" sz="2300" i="1" dirty="0">
                <a:solidFill>
                  <a:schemeClr val="accent2">
                    <a:lumMod val="50000"/>
                  </a:schemeClr>
                </a:solidFill>
              </a:rPr>
              <a:t>he</a:t>
            </a:r>
            <a:r>
              <a:rPr lang="en-US" sz="2300" dirty="0">
                <a:solidFill>
                  <a:schemeClr val="accent2">
                    <a:lumMod val="50000"/>
                  </a:schemeClr>
                </a:solidFill>
              </a:rPr>
              <a:t> has deprived them, by murdering the people upon whom </a:t>
            </a:r>
            <a:r>
              <a:rPr lang="en-US" sz="2300" i="1" dirty="0">
                <a:solidFill>
                  <a:schemeClr val="accent2">
                    <a:lumMod val="50000"/>
                  </a:schemeClr>
                </a:solidFill>
              </a:rPr>
              <a:t>he</a:t>
            </a:r>
            <a:r>
              <a:rPr lang="en-US" sz="2300" dirty="0">
                <a:solidFill>
                  <a:schemeClr val="accent2">
                    <a:lumMod val="50000"/>
                  </a:schemeClr>
                </a:solidFill>
              </a:rPr>
              <a:t> also obtruded them; thus paying off former crimes committed against the </a:t>
            </a:r>
            <a:r>
              <a:rPr lang="en-US" sz="2300" i="1" dirty="0">
                <a:solidFill>
                  <a:schemeClr val="accent2">
                    <a:lumMod val="50000"/>
                  </a:schemeClr>
                </a:solidFill>
              </a:rPr>
              <a:t>liberties</a:t>
            </a:r>
            <a:r>
              <a:rPr lang="en-US" sz="2300" dirty="0">
                <a:solidFill>
                  <a:schemeClr val="accent2">
                    <a:lumMod val="50000"/>
                  </a:schemeClr>
                </a:solidFill>
              </a:rPr>
              <a:t> of one people, with crimes which he urges them to commit against the </a:t>
            </a:r>
            <a:r>
              <a:rPr lang="en-US" sz="2300" i="1" dirty="0">
                <a:solidFill>
                  <a:schemeClr val="accent2">
                    <a:lumMod val="50000"/>
                  </a:schemeClr>
                </a:solidFill>
              </a:rPr>
              <a:t>lives</a:t>
            </a:r>
            <a:r>
              <a:rPr lang="en-US" sz="2300" dirty="0">
                <a:solidFill>
                  <a:schemeClr val="accent2">
                    <a:lumMod val="50000"/>
                  </a:schemeClr>
                </a:solidFill>
              </a:rPr>
              <a:t> of another. </a:t>
            </a:r>
            <a:endParaRPr lang="en-US" sz="2300" dirty="0" smtClean="0">
              <a:solidFill>
                <a:schemeClr val="accent2">
                  <a:lumMod val="50000"/>
                </a:schemeClr>
              </a:solidFill>
            </a:endParaRPr>
          </a:p>
          <a:p>
            <a:pPr marL="0" indent="0">
              <a:buNone/>
            </a:pPr>
            <a:endParaRPr lang="en-US" dirty="0"/>
          </a:p>
          <a:p>
            <a:pPr marL="0" marR="0">
              <a:lnSpc>
                <a:spcPct val="115000"/>
              </a:lnSpc>
              <a:spcBef>
                <a:spcPts val="0"/>
              </a:spcBef>
              <a:spcAft>
                <a:spcPts val="750"/>
              </a:spcAft>
            </a:pPr>
            <a:r>
              <a:rPr lang="en-US" sz="3400" dirty="0"/>
              <a:t> </a:t>
            </a:r>
            <a:r>
              <a:rPr lang="en-US" sz="3400" dirty="0" smtClean="0"/>
              <a:t>1A. </a:t>
            </a:r>
            <a:r>
              <a:rPr lang="en-US" sz="3400" i="1" dirty="0" smtClean="0">
                <a:latin typeface="Calibri"/>
                <a:ea typeface="Times New Roman"/>
                <a:cs typeface="Calibri"/>
              </a:rPr>
              <a:t>To </a:t>
            </a:r>
            <a:r>
              <a:rPr lang="en-US" sz="3400" i="1" dirty="0">
                <a:latin typeface="Calibri"/>
                <a:ea typeface="Times New Roman"/>
                <a:cs typeface="Calibri"/>
              </a:rPr>
              <a:t>what extent was this criticism just?  Why would the Continental Congress have </a:t>
            </a:r>
            <a:r>
              <a:rPr lang="en-US" sz="3400" i="1" u="sng" dirty="0">
                <a:latin typeface="Calibri"/>
                <a:ea typeface="Times New Roman"/>
                <a:cs typeface="Calibri"/>
              </a:rPr>
              <a:t>removed the passage </a:t>
            </a:r>
            <a:r>
              <a:rPr lang="en-US" sz="3400" i="1" dirty="0">
                <a:latin typeface="Calibri"/>
                <a:ea typeface="Times New Roman"/>
                <a:cs typeface="Calibri"/>
              </a:rPr>
              <a:t>before its publication?</a:t>
            </a:r>
            <a:endParaRPr lang="en-US" sz="3400" dirty="0">
              <a:latin typeface="Calibri"/>
              <a:ea typeface="Calibri"/>
              <a:cs typeface="Times New Roman"/>
            </a:endParaRPr>
          </a:p>
          <a:p>
            <a:endParaRPr lang="en-US" dirty="0"/>
          </a:p>
          <a:p>
            <a:pPr marL="0" indent="0">
              <a:buNone/>
            </a:pPr>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dirty="0" smtClean="0"/>
              <a:t>, by Thomas Jefferson </a:t>
            </a:r>
            <a:endParaRPr lang="en-US" sz="4400" dirty="0"/>
          </a:p>
        </p:txBody>
      </p:sp>
    </p:spTree>
    <p:extLst>
      <p:ext uri="{BB962C8B-B14F-4D97-AF65-F5344CB8AC3E}">
        <p14:creationId xmlns:p14="http://schemas.microsoft.com/office/powerpoint/2010/main" val="2233851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Jefferson on Slavery; Hypocrisy</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990600"/>
            <a:ext cx="4572001" cy="4876800"/>
          </a:xfrm>
        </p:spPr>
      </p:pic>
      <p:sp>
        <p:nvSpPr>
          <p:cNvPr id="6" name="Text Placeholder 5"/>
          <p:cNvSpPr>
            <a:spLocks noGrp="1"/>
          </p:cNvSpPr>
          <p:nvPr>
            <p:ph type="body" sz="half" idx="2"/>
          </p:nvPr>
        </p:nvSpPr>
        <p:spPr/>
        <p:txBody>
          <a:bodyPr/>
          <a:lstStyle/>
          <a:p>
            <a:r>
              <a:rPr lang="en-US" dirty="0" smtClean="0">
                <a:solidFill>
                  <a:schemeClr val="tx1"/>
                </a:solidFill>
              </a:rPr>
              <a:t>Being intellectual men – if not always intellectually honest – the Founding Fathers must have been struck by the transparent hypocrisy of the passage.  If they were willing to include a paragraph which was so obviously disingenuous, how could anyone take the Declaration of Independence seriously? </a:t>
            </a:r>
            <a:endParaRPr lang="en-US" dirty="0">
              <a:solidFill>
                <a:schemeClr val="tx1"/>
              </a:solidFill>
            </a:endParaRPr>
          </a:p>
        </p:txBody>
      </p:sp>
    </p:spTree>
    <p:extLst>
      <p:ext uri="{BB962C8B-B14F-4D97-AF65-F5344CB8AC3E}">
        <p14:creationId xmlns:p14="http://schemas.microsoft.com/office/powerpoint/2010/main" val="1531268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15000"/>
              </a:lnSpc>
              <a:spcBef>
                <a:spcPts val="0"/>
              </a:spcBef>
              <a:spcAft>
                <a:spcPts val="750"/>
              </a:spcAft>
            </a:pPr>
            <a:r>
              <a:rPr lang="en-US" i="1" dirty="0">
                <a:latin typeface="Calibri"/>
                <a:ea typeface="Times New Roman"/>
                <a:cs typeface="Calibri"/>
              </a:rPr>
              <a:t>2.  What are the purposes of government, according to the Declaration of Independence</a:t>
            </a:r>
            <a:r>
              <a:rPr lang="en-US" i="1" dirty="0" smtClean="0">
                <a:latin typeface="Calibri"/>
                <a:ea typeface="Times New Roman"/>
                <a:cs typeface="Calibri"/>
              </a:rPr>
              <a:t>?</a:t>
            </a:r>
          </a:p>
          <a:p>
            <a:pPr marL="0" marR="0">
              <a:lnSpc>
                <a:spcPct val="115000"/>
              </a:lnSpc>
              <a:spcBef>
                <a:spcPts val="0"/>
              </a:spcBef>
              <a:spcAft>
                <a:spcPts val="750"/>
              </a:spcAft>
            </a:pPr>
            <a:r>
              <a:rPr lang="en-US" sz="1800" dirty="0" smtClean="0">
                <a:solidFill>
                  <a:schemeClr val="tx2">
                    <a:lumMod val="75000"/>
                  </a:schemeClr>
                </a:solidFill>
                <a:latin typeface="Book Antiqua" pitchFamily="18" charset="0"/>
                <a:ea typeface="Calibri"/>
                <a:cs typeface="Calibri"/>
              </a:rPr>
              <a:t>To secure the “inalienable” rights: </a:t>
            </a:r>
          </a:p>
          <a:p>
            <a:pPr marL="0" marR="0" indent="0">
              <a:lnSpc>
                <a:spcPct val="115000"/>
              </a:lnSpc>
              <a:spcBef>
                <a:spcPts val="0"/>
              </a:spcBef>
              <a:spcAft>
                <a:spcPts val="750"/>
              </a:spcAft>
              <a:buNone/>
            </a:pPr>
            <a:r>
              <a:rPr lang="en-US" sz="1800" dirty="0">
                <a:solidFill>
                  <a:schemeClr val="tx2">
                    <a:lumMod val="75000"/>
                  </a:schemeClr>
                </a:solidFill>
                <a:latin typeface="Book Antiqua" pitchFamily="18" charset="0"/>
                <a:ea typeface="Calibri"/>
                <a:cs typeface="Calibri"/>
              </a:rPr>
              <a:t>	</a:t>
            </a:r>
            <a:r>
              <a:rPr lang="en-US" sz="1800" dirty="0" smtClean="0">
                <a:solidFill>
                  <a:schemeClr val="tx2">
                    <a:lumMod val="75000"/>
                  </a:schemeClr>
                </a:solidFill>
                <a:latin typeface="Book Antiqua" pitchFamily="18" charset="0"/>
                <a:ea typeface="Calibri"/>
                <a:cs typeface="Calibri"/>
              </a:rPr>
              <a:t> Life</a:t>
            </a:r>
            <a:endParaRPr lang="en-US" sz="1800" dirty="0">
              <a:solidFill>
                <a:schemeClr val="tx2">
                  <a:lumMod val="75000"/>
                </a:schemeClr>
              </a:solidFill>
              <a:latin typeface="Book Antiqua" pitchFamily="18" charset="0"/>
              <a:ea typeface="Calibri"/>
              <a:cs typeface="Calibri"/>
            </a:endParaRPr>
          </a:p>
          <a:p>
            <a:pPr marL="0" marR="0" indent="0">
              <a:lnSpc>
                <a:spcPct val="115000"/>
              </a:lnSpc>
              <a:spcBef>
                <a:spcPts val="0"/>
              </a:spcBef>
              <a:spcAft>
                <a:spcPts val="750"/>
              </a:spcAft>
              <a:buNone/>
            </a:pPr>
            <a:r>
              <a:rPr lang="en-US" sz="1800" dirty="0" smtClean="0">
                <a:solidFill>
                  <a:schemeClr val="tx2">
                    <a:lumMod val="75000"/>
                  </a:schemeClr>
                </a:solidFill>
                <a:latin typeface="Book Antiqua" pitchFamily="18" charset="0"/>
                <a:ea typeface="Calibri"/>
                <a:cs typeface="Calibri"/>
              </a:rPr>
              <a:t>	 Liberty</a:t>
            </a:r>
          </a:p>
          <a:p>
            <a:pPr marL="0" marR="0" indent="0">
              <a:lnSpc>
                <a:spcPct val="115000"/>
              </a:lnSpc>
              <a:spcBef>
                <a:spcPts val="0"/>
              </a:spcBef>
              <a:spcAft>
                <a:spcPts val="750"/>
              </a:spcAft>
              <a:buNone/>
            </a:pPr>
            <a:r>
              <a:rPr lang="en-US" sz="1800" dirty="0">
                <a:solidFill>
                  <a:schemeClr val="tx2">
                    <a:lumMod val="75000"/>
                  </a:schemeClr>
                </a:solidFill>
                <a:latin typeface="Book Antiqua" pitchFamily="18" charset="0"/>
                <a:ea typeface="Calibri"/>
                <a:cs typeface="Calibri"/>
              </a:rPr>
              <a:t>	 </a:t>
            </a:r>
            <a:r>
              <a:rPr lang="en-US" sz="1800" dirty="0" smtClean="0">
                <a:solidFill>
                  <a:schemeClr val="tx2">
                    <a:lumMod val="75000"/>
                  </a:schemeClr>
                </a:solidFill>
                <a:latin typeface="Book Antiqua" pitchFamily="18" charset="0"/>
                <a:ea typeface="Calibri"/>
                <a:cs typeface="Calibri"/>
              </a:rPr>
              <a:t>Property, or the “pursuit of Happiness.” </a:t>
            </a:r>
          </a:p>
          <a:p>
            <a:pPr marL="0" marR="0" indent="0">
              <a:lnSpc>
                <a:spcPct val="115000"/>
              </a:lnSpc>
              <a:spcBef>
                <a:spcPts val="0"/>
              </a:spcBef>
              <a:spcAft>
                <a:spcPts val="750"/>
              </a:spcAft>
              <a:buNone/>
            </a:pPr>
            <a:endParaRPr lang="en-US" sz="1800" dirty="0" smtClean="0">
              <a:solidFill>
                <a:schemeClr val="tx2">
                  <a:lumMod val="75000"/>
                </a:schemeClr>
              </a:solidFill>
              <a:latin typeface="Book Antiqua" pitchFamily="18" charset="0"/>
              <a:ea typeface="Calibri"/>
              <a:cs typeface="Calibri"/>
            </a:endParaRPr>
          </a:p>
          <a:p>
            <a:pPr marL="0" marR="0" indent="0">
              <a:lnSpc>
                <a:spcPct val="115000"/>
              </a:lnSpc>
              <a:spcBef>
                <a:spcPts val="0"/>
              </a:spcBef>
              <a:spcAft>
                <a:spcPts val="750"/>
              </a:spcAft>
              <a:buNone/>
            </a:pPr>
            <a:r>
              <a:rPr lang="en-US" sz="1800" dirty="0" smtClean="0">
                <a:solidFill>
                  <a:schemeClr val="tx2">
                    <a:lumMod val="75000"/>
                  </a:schemeClr>
                </a:solidFill>
                <a:latin typeface="Book Antiqua" pitchFamily="18" charset="0"/>
                <a:ea typeface="Calibri"/>
                <a:cs typeface="Calibri"/>
              </a:rPr>
              <a:t>Much of the language of the document is influenced by the English political philosopher John Locke. </a:t>
            </a:r>
          </a:p>
          <a:p>
            <a:pPr marL="0" marR="0">
              <a:lnSpc>
                <a:spcPct val="115000"/>
              </a:lnSpc>
              <a:spcBef>
                <a:spcPts val="0"/>
              </a:spcBef>
              <a:spcAft>
                <a:spcPts val="750"/>
              </a:spcAft>
            </a:pPr>
            <a:endParaRPr lang="en-US" dirty="0">
              <a:latin typeface="Calibri"/>
              <a:ea typeface="Calibri"/>
              <a:cs typeface="Times New Roman"/>
            </a:endParaRPr>
          </a:p>
          <a:p>
            <a:pPr marL="0" indent="0">
              <a:buNone/>
            </a:pPr>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3599794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marR="0">
              <a:lnSpc>
                <a:spcPct val="115000"/>
              </a:lnSpc>
              <a:spcBef>
                <a:spcPts val="0"/>
              </a:spcBef>
              <a:spcAft>
                <a:spcPts val="750"/>
              </a:spcAft>
            </a:pPr>
            <a:r>
              <a:rPr lang="en-US" i="1" dirty="0">
                <a:latin typeface="Calibri"/>
                <a:ea typeface="Times New Roman"/>
                <a:cs typeface="Calibri"/>
              </a:rPr>
              <a:t>3.  When is it appropriate to overthrow the government and find new methods to govern</a:t>
            </a:r>
            <a:r>
              <a:rPr lang="en-US" i="1" dirty="0" smtClean="0">
                <a:latin typeface="Calibri"/>
                <a:ea typeface="Times New Roman"/>
                <a:cs typeface="Calibri"/>
              </a:rPr>
              <a:t>?</a:t>
            </a:r>
          </a:p>
          <a:p>
            <a:pPr marL="0" marR="0">
              <a:lnSpc>
                <a:spcPct val="115000"/>
              </a:lnSpc>
              <a:spcBef>
                <a:spcPts val="0"/>
              </a:spcBef>
              <a:spcAft>
                <a:spcPts val="750"/>
              </a:spcAft>
            </a:pPr>
            <a:r>
              <a:rPr lang="en-US" sz="2100" dirty="0" smtClean="0">
                <a:solidFill>
                  <a:schemeClr val="tx2">
                    <a:lumMod val="75000"/>
                  </a:schemeClr>
                </a:solidFill>
                <a:cs typeface="Calibri"/>
              </a:rPr>
              <a:t>“Whenever a government becomes destructive to these ends, it is the right of the People to alter of abolish it, and to institute new Government.” </a:t>
            </a:r>
            <a:endParaRPr lang="en-US" sz="2100" dirty="0" smtClean="0">
              <a:solidFill>
                <a:schemeClr val="tx2">
                  <a:lumMod val="75000"/>
                </a:schemeClr>
              </a:solidFill>
            </a:endParaRPr>
          </a:p>
          <a:p>
            <a:pPr marL="0" marR="0">
              <a:lnSpc>
                <a:spcPct val="115000"/>
              </a:lnSpc>
              <a:spcBef>
                <a:spcPts val="0"/>
              </a:spcBef>
              <a:spcAft>
                <a:spcPts val="750"/>
              </a:spcAft>
            </a:pPr>
            <a:r>
              <a:rPr lang="en-US" sz="2100" dirty="0" smtClean="0">
                <a:solidFill>
                  <a:schemeClr val="tx2">
                    <a:lumMod val="75000"/>
                  </a:schemeClr>
                </a:solidFill>
                <a:ea typeface="Calibri"/>
                <a:cs typeface="Times New Roman"/>
              </a:rPr>
              <a:t>“Prudence, indeed, with dictate that Governments long established should not be changed for light and transient causes.” </a:t>
            </a:r>
          </a:p>
          <a:p>
            <a:pPr marL="0" marR="0">
              <a:lnSpc>
                <a:spcPct val="115000"/>
              </a:lnSpc>
              <a:spcBef>
                <a:spcPts val="0"/>
              </a:spcBef>
              <a:spcAft>
                <a:spcPts val="750"/>
              </a:spcAft>
            </a:pPr>
            <a:r>
              <a:rPr lang="en-US" sz="2100" dirty="0" smtClean="0">
                <a:solidFill>
                  <a:schemeClr val="tx2">
                    <a:lumMod val="75000"/>
                  </a:schemeClr>
                </a:solidFill>
                <a:ea typeface="Calibri"/>
                <a:cs typeface="Times New Roman"/>
              </a:rPr>
              <a:t>“When a long train of abuses and usurpations, pursuing invariably the same Object evinces a design to reduce them under absolute despotism, it is their right, it is their duty to throw off such government and to provide new guards for their future security.”</a:t>
            </a:r>
            <a:endParaRPr lang="en-US" sz="2100" dirty="0">
              <a:solidFill>
                <a:schemeClr val="tx2">
                  <a:lumMod val="75000"/>
                </a:schemeClr>
              </a:solidFill>
              <a:ea typeface="Calibri"/>
              <a:cs typeface="Times New Roman"/>
            </a:endParaRPr>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marR="0">
              <a:lnSpc>
                <a:spcPct val="115000"/>
              </a:lnSpc>
              <a:spcBef>
                <a:spcPts val="0"/>
              </a:spcBef>
              <a:spcAft>
                <a:spcPts val="750"/>
              </a:spcAft>
            </a:pPr>
            <a:r>
              <a:rPr lang="en-US" i="1" dirty="0">
                <a:latin typeface="Calibri"/>
                <a:ea typeface="Times New Roman"/>
                <a:cs typeface="Calibri"/>
              </a:rPr>
              <a:t>4.  Why is the list of grievances enumerated by the Declaration of Independence directed at the King, rather than towards the Parliament</a:t>
            </a:r>
            <a:r>
              <a:rPr lang="en-US" i="1" dirty="0" smtClean="0">
                <a:latin typeface="Calibri"/>
                <a:ea typeface="Times New Roman"/>
                <a:cs typeface="Calibri"/>
              </a:rPr>
              <a:t>?  Is this important? </a:t>
            </a:r>
          </a:p>
          <a:p>
            <a:pPr marL="0" marR="0">
              <a:lnSpc>
                <a:spcPct val="115000"/>
              </a:lnSpc>
              <a:spcBef>
                <a:spcPts val="0"/>
              </a:spcBef>
              <a:spcAft>
                <a:spcPts val="750"/>
              </a:spcAft>
            </a:pPr>
            <a:r>
              <a:rPr lang="en-US" sz="1800" dirty="0" smtClean="0">
                <a:solidFill>
                  <a:schemeClr val="tx2">
                    <a:lumMod val="75000"/>
                  </a:schemeClr>
                </a:solidFill>
                <a:ea typeface="Times New Roman"/>
                <a:cs typeface="Calibri"/>
              </a:rPr>
              <a:t>The King was the final authority when it came to sovereignty.  Throughout the process of “declaring independence” the First and Second Continental Congresses had always held out hope that the King had been misled by the Parliament.  With the rejection of the Olive Branch Petition and the clear rejection of the colonists efforts towards peace and reconciliation, it was clear that King George III had abandoned his people.  Thus, the list of grievances was directed at him, and it ended any possibility of compromise.</a:t>
            </a:r>
          </a:p>
          <a:p>
            <a:pPr marL="0" marR="0">
              <a:lnSpc>
                <a:spcPct val="115000"/>
              </a:lnSpc>
              <a:spcBef>
                <a:spcPts val="0"/>
              </a:spcBef>
              <a:spcAft>
                <a:spcPts val="750"/>
              </a:spcAft>
            </a:pPr>
            <a:endParaRPr lang="en-US" dirty="0">
              <a:latin typeface="Calibri"/>
              <a:ea typeface="Calibri"/>
              <a:cs typeface="Times New Roman"/>
            </a:endParaRPr>
          </a:p>
          <a:p>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lnSpc>
                <a:spcPct val="115000"/>
              </a:lnSpc>
              <a:spcBef>
                <a:spcPts val="0"/>
              </a:spcBef>
              <a:spcAft>
                <a:spcPts val="750"/>
              </a:spcAft>
            </a:pPr>
            <a:r>
              <a:rPr lang="en-US" i="1" dirty="0">
                <a:latin typeface="Calibri"/>
                <a:ea typeface="Times New Roman"/>
                <a:cs typeface="Calibri"/>
              </a:rPr>
              <a:t>5.  Which of the grievances appear to be the most important to you?</a:t>
            </a:r>
            <a:endParaRPr lang="en-US" dirty="0">
              <a:latin typeface="Calibri"/>
              <a:ea typeface="Calibri"/>
              <a:cs typeface="Times New Roman"/>
            </a:endParaRPr>
          </a:p>
          <a:p>
            <a:r>
              <a:rPr lang="en-US" sz="1900" dirty="0" smtClean="0">
                <a:solidFill>
                  <a:schemeClr val="tx2">
                    <a:lumMod val="75000"/>
                  </a:schemeClr>
                </a:solidFill>
              </a:rPr>
              <a:t>Dissolving representative houses.</a:t>
            </a:r>
          </a:p>
          <a:p>
            <a:r>
              <a:rPr lang="en-US" sz="1900" dirty="0" smtClean="0">
                <a:solidFill>
                  <a:schemeClr val="tx2">
                    <a:lumMod val="75000"/>
                  </a:schemeClr>
                </a:solidFill>
              </a:rPr>
              <a:t>Standing armies without the consent of legislatures.</a:t>
            </a:r>
          </a:p>
          <a:p>
            <a:r>
              <a:rPr lang="en-US" sz="1900" dirty="0" smtClean="0">
                <a:solidFill>
                  <a:schemeClr val="tx2">
                    <a:lumMod val="75000"/>
                  </a:schemeClr>
                </a:solidFill>
              </a:rPr>
              <a:t>Cutting off our trade with all parts of the world. </a:t>
            </a:r>
          </a:p>
          <a:p>
            <a:r>
              <a:rPr lang="en-US" sz="1900" dirty="0" smtClean="0">
                <a:solidFill>
                  <a:schemeClr val="tx2">
                    <a:lumMod val="75000"/>
                  </a:schemeClr>
                </a:solidFill>
              </a:rPr>
              <a:t>Depriving us of trial by jury.</a:t>
            </a:r>
          </a:p>
          <a:p>
            <a:r>
              <a:rPr lang="en-US" sz="1900" dirty="0" smtClean="0">
                <a:solidFill>
                  <a:schemeClr val="tx2">
                    <a:lumMod val="75000"/>
                  </a:schemeClr>
                </a:solidFill>
              </a:rPr>
              <a:t>Waging war against us, with foreign mercenaries. </a:t>
            </a:r>
          </a:p>
          <a:p>
            <a:r>
              <a:rPr lang="en-US" sz="1900" dirty="0" smtClean="0">
                <a:solidFill>
                  <a:schemeClr val="tx2">
                    <a:lumMod val="75000"/>
                  </a:schemeClr>
                </a:solidFill>
              </a:rPr>
              <a:t>Incited domestic insurrections by “the merciless Indian Savages.”</a:t>
            </a:r>
          </a:p>
          <a:p>
            <a:r>
              <a:rPr lang="en-US" sz="1900" dirty="0" smtClean="0">
                <a:solidFill>
                  <a:schemeClr val="tx2">
                    <a:lumMod val="75000"/>
                  </a:schemeClr>
                </a:solidFill>
              </a:rPr>
              <a:t>Our repeated petitions have been answered only by repeated injury. </a:t>
            </a:r>
          </a:p>
          <a:p>
            <a:endParaRPr lang="en-US" dirty="0" smtClean="0"/>
          </a:p>
          <a:p>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81053"/>
          </a:xfrm>
        </p:spPr>
        <p:txBody>
          <a:bodyPr>
            <a:normAutofit fontScale="77500" lnSpcReduction="20000"/>
          </a:bodyPr>
          <a:lstStyle/>
          <a:p>
            <a:pPr marL="0" marR="0"/>
            <a:r>
              <a:rPr lang="en-US" i="1" dirty="0">
                <a:solidFill>
                  <a:srgbClr val="000000"/>
                </a:solidFill>
                <a:latin typeface="Calibri"/>
                <a:ea typeface="Times New Roman"/>
              </a:rPr>
              <a:t>1.  To what extent do the individual rights enumerated and preserved in the original Bill of Rights correspond to the list of grievances against the King?  Give several examples. </a:t>
            </a:r>
            <a:endParaRPr lang="en-US" sz="2800" dirty="0">
              <a:latin typeface="Times New Roman"/>
              <a:ea typeface="Times New Roman"/>
            </a:endParaRPr>
          </a:p>
          <a:p>
            <a:r>
              <a:rPr lang="en-US" dirty="0" smtClean="0">
                <a:solidFill>
                  <a:schemeClr val="tx2">
                    <a:lumMod val="75000"/>
                  </a:schemeClr>
                </a:solidFill>
              </a:rPr>
              <a:t>A representative legislature would be established. (This amendment was not adopted… Why?)</a:t>
            </a:r>
          </a:p>
          <a:p>
            <a:r>
              <a:rPr lang="en-US" dirty="0" smtClean="0">
                <a:solidFill>
                  <a:schemeClr val="tx2">
                    <a:lumMod val="75000"/>
                  </a:schemeClr>
                </a:solidFill>
              </a:rPr>
              <a:t>Limiting pay – current 27</a:t>
            </a:r>
            <a:r>
              <a:rPr lang="en-US" baseline="30000" dirty="0" smtClean="0">
                <a:solidFill>
                  <a:schemeClr val="tx2">
                    <a:lumMod val="75000"/>
                  </a:schemeClr>
                </a:solidFill>
              </a:rPr>
              <a:t>th</a:t>
            </a:r>
            <a:r>
              <a:rPr lang="en-US" dirty="0" smtClean="0">
                <a:solidFill>
                  <a:schemeClr val="tx2">
                    <a:lumMod val="75000"/>
                  </a:schemeClr>
                </a:solidFill>
              </a:rPr>
              <a:t> Amendment.</a:t>
            </a:r>
          </a:p>
          <a:p>
            <a:r>
              <a:rPr lang="en-US" dirty="0" smtClean="0">
                <a:solidFill>
                  <a:schemeClr val="tx2">
                    <a:lumMod val="75000"/>
                  </a:schemeClr>
                </a:solidFill>
              </a:rPr>
              <a:t>The right to petition the government. (First Amendment)</a:t>
            </a:r>
          </a:p>
          <a:p>
            <a:r>
              <a:rPr lang="en-US" dirty="0" smtClean="0">
                <a:solidFill>
                  <a:schemeClr val="tx2">
                    <a:lumMod val="75000"/>
                  </a:schemeClr>
                </a:solidFill>
              </a:rPr>
              <a:t>A well-regulated militia. (Second Amendment)</a:t>
            </a:r>
          </a:p>
          <a:p>
            <a:r>
              <a:rPr lang="en-US" dirty="0" smtClean="0">
                <a:solidFill>
                  <a:schemeClr val="tx2">
                    <a:lumMod val="75000"/>
                  </a:schemeClr>
                </a:solidFill>
              </a:rPr>
              <a:t>Quartering soldiers. (Third Amendment)</a:t>
            </a:r>
          </a:p>
          <a:p>
            <a:r>
              <a:rPr lang="en-US" dirty="0" smtClean="0">
                <a:solidFill>
                  <a:schemeClr val="tx2">
                    <a:lumMod val="75000"/>
                  </a:schemeClr>
                </a:solidFill>
              </a:rPr>
              <a:t>Freedom from unlawful search and seizure of property. (Fourth Amendment)</a:t>
            </a:r>
          </a:p>
          <a:p>
            <a:r>
              <a:rPr lang="en-US" dirty="0" smtClean="0">
                <a:solidFill>
                  <a:schemeClr val="tx2">
                    <a:lumMod val="75000"/>
                  </a:schemeClr>
                </a:solidFill>
              </a:rPr>
              <a:t>Indictments by grand jury and due process. (Fifth Amendment)</a:t>
            </a:r>
          </a:p>
          <a:p>
            <a:r>
              <a:rPr lang="en-US" dirty="0" smtClean="0">
                <a:solidFill>
                  <a:schemeClr val="tx2">
                    <a:lumMod val="75000"/>
                  </a:schemeClr>
                </a:solidFill>
              </a:rPr>
              <a:t>Trial by jury of one’s peers, due process. (Sixth and Seventh Amendments)</a:t>
            </a:r>
          </a:p>
          <a:p>
            <a:r>
              <a:rPr lang="en-US" dirty="0" smtClean="0">
                <a:solidFill>
                  <a:schemeClr val="tx2">
                    <a:lumMod val="75000"/>
                  </a:schemeClr>
                </a:solidFill>
              </a:rPr>
              <a:t>No excessive bail or cruel and unusual punishment. (8</a:t>
            </a:r>
            <a:r>
              <a:rPr lang="en-US" baseline="30000" dirty="0" smtClean="0">
                <a:solidFill>
                  <a:schemeClr val="tx2">
                    <a:lumMod val="75000"/>
                  </a:schemeClr>
                </a:solidFill>
              </a:rPr>
              <a:t>th</a:t>
            </a:r>
            <a:r>
              <a:rPr lang="en-US" dirty="0" smtClean="0">
                <a:solidFill>
                  <a:schemeClr val="tx2">
                    <a:lumMod val="75000"/>
                  </a:schemeClr>
                </a:solidFill>
              </a:rPr>
              <a:t> Amendment)</a:t>
            </a:r>
          </a:p>
          <a:p>
            <a:endParaRPr lang="en-US" dirty="0">
              <a:solidFill>
                <a:schemeClr val="tx2">
                  <a:lumMod val="75000"/>
                </a:schemeClr>
              </a:solidFill>
            </a:endParaRPr>
          </a:p>
        </p:txBody>
      </p:sp>
      <p:sp>
        <p:nvSpPr>
          <p:cNvPr id="3" name="Title 2"/>
          <p:cNvSpPr>
            <a:spLocks noGrp="1"/>
          </p:cNvSpPr>
          <p:nvPr>
            <p:ph type="title"/>
          </p:nvPr>
        </p:nvSpPr>
        <p:spPr/>
        <p:txBody>
          <a:bodyPr/>
          <a:lstStyle/>
          <a:p>
            <a:r>
              <a:rPr lang="en-US" i="1" u="sng" dirty="0" smtClean="0"/>
              <a:t>The Bill of Rights</a:t>
            </a:r>
            <a:endParaRPr lang="en-US" i="1" u="sng" dirty="0"/>
          </a:p>
        </p:txBody>
      </p:sp>
    </p:spTree>
    <p:extLst>
      <p:ext uri="{BB962C8B-B14F-4D97-AF65-F5344CB8AC3E}">
        <p14:creationId xmlns:p14="http://schemas.microsoft.com/office/powerpoint/2010/main" val="916295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Thomas Paine’s </a:t>
            </a:r>
            <a:r>
              <a:rPr lang="en-US" i="1" u="sng" dirty="0" smtClean="0"/>
              <a:t>Common Sense</a:t>
            </a:r>
            <a:endParaRPr lang="en-US" i="1" u="sng" dirty="0"/>
          </a:p>
        </p:txBody>
      </p:sp>
      <p:pic>
        <p:nvPicPr>
          <p:cNvPr id="2" name="Picture Placeholder 1"/>
          <p:cNvPicPr>
            <a:picLocks noGrp="1" noChangeAspect="1"/>
          </p:cNvPicPr>
          <p:nvPr>
            <p:ph type="pic" idx="1"/>
          </p:nvPr>
        </p:nvPicPr>
        <p:blipFill>
          <a:blip r:embed="rId2">
            <a:extLst>
              <a:ext uri="{28A0092B-C50C-407E-A947-70E740481C1C}">
                <a14:useLocalDpi xmlns:a14="http://schemas.microsoft.com/office/drawing/2010/main" val="0"/>
              </a:ext>
            </a:extLst>
          </a:blip>
          <a:srcRect l="5072" r="5072"/>
          <a:stretch>
            <a:fillRect/>
          </a:stretch>
        </p:blipFill>
        <p:spPr/>
      </p:pic>
      <p:sp>
        <p:nvSpPr>
          <p:cNvPr id="6" name="Text Placeholder 5"/>
          <p:cNvSpPr>
            <a:spLocks noGrp="1"/>
          </p:cNvSpPr>
          <p:nvPr>
            <p:ph type="body" sz="half" idx="2"/>
          </p:nvPr>
        </p:nvSpPr>
        <p:spPr/>
        <p:txBody>
          <a:bodyPr>
            <a:normAutofit lnSpcReduction="10000"/>
          </a:bodyPr>
          <a:lstStyle/>
          <a:p>
            <a:pPr algn="l"/>
            <a:r>
              <a:rPr lang="en-US" dirty="0" smtClean="0"/>
              <a:t>Thomas Paine’s Common Sense was a pamphlet which became the best selling written document of the Revolutionary Era.  It’s basic theme: the continent of North America should declare independence and fight against England to be free. </a:t>
            </a:r>
            <a:endParaRPr lang="en-US" dirty="0"/>
          </a:p>
        </p:txBody>
      </p:sp>
    </p:spTree>
    <p:extLst>
      <p:ext uri="{BB962C8B-B14F-4D97-AF65-F5344CB8AC3E}">
        <p14:creationId xmlns:p14="http://schemas.microsoft.com/office/powerpoint/2010/main" val="1673883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r>
              <a:rPr lang="en-US" i="1" dirty="0">
                <a:solidFill>
                  <a:srgbClr val="000000"/>
                </a:solidFill>
                <a:latin typeface="Calibri"/>
                <a:ea typeface="Times New Roman"/>
              </a:rPr>
              <a:t>1.  Even after Lexington and Concord, many American colonists equivocated regarding the possibility of war.   How does Paine argue in favor of war in this document? </a:t>
            </a:r>
            <a:endParaRPr lang="en-US" i="1" dirty="0" smtClean="0">
              <a:solidFill>
                <a:srgbClr val="000000"/>
              </a:solidFill>
              <a:latin typeface="Calibri"/>
              <a:ea typeface="Times New Roman"/>
            </a:endParaRPr>
          </a:p>
          <a:p>
            <a:pPr marL="0" marR="0"/>
            <a:r>
              <a:rPr lang="en-US" sz="1800" dirty="0" smtClean="0">
                <a:solidFill>
                  <a:schemeClr val="accent2">
                    <a:lumMod val="50000"/>
                  </a:schemeClr>
                </a:solidFill>
                <a:latin typeface="Book Antiqua" pitchFamily="18" charset="0"/>
                <a:ea typeface="Times New Roman"/>
              </a:rPr>
              <a:t>Paine argues in favor of Independence and warfare, suggesting that the colonists owe it to themselves and their posterity to throw off the English yoke.  He openly questions the manhood of anyone open to reconciliation, and attempts to contradict every argument in favor of peace  and reconciliation. </a:t>
            </a:r>
            <a:endParaRPr lang="en-US" sz="1800" dirty="0">
              <a:solidFill>
                <a:schemeClr val="accent2">
                  <a:lumMod val="50000"/>
                </a:schemeClr>
              </a:solidFill>
              <a:latin typeface="Book Antiqua" pitchFamily="18" charset="0"/>
              <a:ea typeface="Times New Roman"/>
            </a:endParaRP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4133142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marR="0"/>
            <a:r>
              <a:rPr lang="en-US" i="1" dirty="0">
                <a:solidFill>
                  <a:srgbClr val="000000"/>
                </a:solidFill>
                <a:latin typeface="Calibri"/>
                <a:ea typeface="Times New Roman"/>
              </a:rPr>
              <a:t>2.  How does Paine use the analogy of children breaking away from their parents to advance his argument?   According to Paine, is England the parent nation of the American colonies?  If so, what are the successes and failures of the analogy?</a:t>
            </a:r>
            <a:endParaRPr lang="en-US" sz="2800" dirty="0">
              <a:latin typeface="Times New Roman"/>
              <a:ea typeface="Times New Roman"/>
            </a:endParaRPr>
          </a:p>
          <a:p>
            <a:r>
              <a:rPr lang="en-US" sz="1900" dirty="0" smtClean="0">
                <a:solidFill>
                  <a:schemeClr val="accent2">
                    <a:lumMod val="50000"/>
                  </a:schemeClr>
                </a:solidFill>
              </a:rPr>
              <a:t>Does a child that thrived on milk never eat meat?  </a:t>
            </a:r>
          </a:p>
          <a:p>
            <a:r>
              <a:rPr lang="en-US" sz="1900" dirty="0" smtClean="0">
                <a:solidFill>
                  <a:schemeClr val="accent2">
                    <a:lumMod val="50000"/>
                  </a:schemeClr>
                </a:solidFill>
              </a:rPr>
              <a:t>Are you the same man in your first twenty years as in your second twenty? </a:t>
            </a:r>
          </a:p>
          <a:p>
            <a:r>
              <a:rPr lang="en-US" sz="1900" dirty="0" smtClean="0">
                <a:solidFill>
                  <a:schemeClr val="accent2">
                    <a:lumMod val="50000"/>
                  </a:schemeClr>
                </a:solidFill>
              </a:rPr>
              <a:t>If England is our parent, then shame on her!  She’s abused us.</a:t>
            </a:r>
          </a:p>
          <a:p>
            <a:r>
              <a:rPr lang="en-US" sz="1900" i="1" u="sng" dirty="0" smtClean="0">
                <a:solidFill>
                  <a:schemeClr val="accent2">
                    <a:lumMod val="50000"/>
                  </a:schemeClr>
                </a:solidFill>
              </a:rPr>
              <a:t>Europe</a:t>
            </a:r>
            <a:r>
              <a:rPr lang="en-US" sz="1900" dirty="0" smtClean="0">
                <a:solidFill>
                  <a:schemeClr val="accent2">
                    <a:lumMod val="50000"/>
                  </a:schemeClr>
                </a:solidFill>
              </a:rPr>
              <a:t> is our parent – not only England.  It is “false, selfish, narrow, and ungenerous” to suggest.</a:t>
            </a: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99918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marR="0"/>
            <a:r>
              <a:rPr lang="en-US" i="1" dirty="0">
                <a:solidFill>
                  <a:srgbClr val="000000"/>
                </a:solidFill>
                <a:latin typeface="Calibri"/>
                <a:ea typeface="Times New Roman"/>
              </a:rPr>
              <a:t>3.  What examples does Paine provide to suggest that Americans will be materially </a:t>
            </a:r>
            <a:r>
              <a:rPr lang="en-US" i="1" u="sng" dirty="0">
                <a:solidFill>
                  <a:srgbClr val="000000"/>
                </a:solidFill>
                <a:latin typeface="Calibri"/>
                <a:ea typeface="Times New Roman"/>
              </a:rPr>
              <a:t>better off</a:t>
            </a:r>
            <a:r>
              <a:rPr lang="en-US" i="1" dirty="0">
                <a:solidFill>
                  <a:srgbClr val="000000"/>
                </a:solidFill>
                <a:latin typeface="Calibri"/>
                <a:ea typeface="Times New Roman"/>
              </a:rPr>
              <a:t> economically as a result of their independence?  How does the mercantilist system exploit Americans, according to Paine?</a:t>
            </a:r>
            <a:endParaRPr lang="en-US" sz="2800" dirty="0">
              <a:latin typeface="Times New Roman"/>
              <a:ea typeface="Times New Roman"/>
            </a:endParaRPr>
          </a:p>
          <a:p>
            <a:r>
              <a:rPr lang="en-US" sz="2100" dirty="0" smtClean="0">
                <a:solidFill>
                  <a:schemeClr val="accent2">
                    <a:lumMod val="50000"/>
                  </a:schemeClr>
                </a:solidFill>
                <a:latin typeface="Book Antiqua" pitchFamily="18" charset="0"/>
              </a:rPr>
              <a:t>Dependency is no path forward. </a:t>
            </a:r>
          </a:p>
          <a:p>
            <a:r>
              <a:rPr lang="en-US" sz="2100" dirty="0" smtClean="0">
                <a:solidFill>
                  <a:schemeClr val="accent2">
                    <a:lumMod val="50000"/>
                  </a:schemeClr>
                </a:solidFill>
                <a:latin typeface="Book Antiqua" pitchFamily="18" charset="0"/>
              </a:rPr>
              <a:t>What worked in the past will not necessarily work in the future. </a:t>
            </a:r>
          </a:p>
          <a:p>
            <a:r>
              <a:rPr lang="en-US" sz="2100" dirty="0">
                <a:solidFill>
                  <a:schemeClr val="accent2">
                    <a:lumMod val="50000"/>
                  </a:schemeClr>
                </a:solidFill>
                <a:latin typeface="Book Antiqua" pitchFamily="18" charset="0"/>
                <a:ea typeface="Times New Roman"/>
              </a:rPr>
              <a:t>England protected the American colonies for the sake of trade and dominion.  They are not more attached to us than the Turks. </a:t>
            </a:r>
            <a:endParaRPr lang="en-US" sz="2100" dirty="0" smtClean="0">
              <a:solidFill>
                <a:schemeClr val="accent2">
                  <a:lumMod val="50000"/>
                </a:schemeClr>
              </a:solidFill>
              <a:latin typeface="Book Antiqua" pitchFamily="18" charset="0"/>
            </a:endParaRPr>
          </a:p>
          <a:p>
            <a:r>
              <a:rPr lang="en-US" sz="2100" dirty="0" smtClean="0">
                <a:solidFill>
                  <a:schemeClr val="accent2">
                    <a:lumMod val="50000"/>
                  </a:schemeClr>
                </a:solidFill>
                <a:latin typeface="Book Antiqua" pitchFamily="18" charset="0"/>
              </a:rPr>
              <a:t>Europe needs our food. Corn will get it’s price.</a:t>
            </a:r>
          </a:p>
          <a:p>
            <a:r>
              <a:rPr lang="en-US" sz="2100" dirty="0" smtClean="0">
                <a:solidFill>
                  <a:schemeClr val="accent2">
                    <a:lumMod val="50000"/>
                  </a:schemeClr>
                </a:solidFill>
                <a:latin typeface="Book Antiqua" pitchFamily="18" charset="0"/>
              </a:rPr>
              <a:t>England </a:t>
            </a:r>
            <a:r>
              <a:rPr lang="en-US" sz="2100" b="1" i="1" u="sng" dirty="0" smtClean="0">
                <a:solidFill>
                  <a:schemeClr val="accent2">
                    <a:lumMod val="50000"/>
                  </a:schemeClr>
                </a:solidFill>
                <a:latin typeface="Book Antiqua" pitchFamily="18" charset="0"/>
              </a:rPr>
              <a:t>isn’t</a:t>
            </a:r>
            <a:r>
              <a:rPr lang="en-US" sz="2100" dirty="0" smtClean="0">
                <a:solidFill>
                  <a:schemeClr val="accent2">
                    <a:lumMod val="50000"/>
                  </a:schemeClr>
                </a:solidFill>
                <a:latin typeface="Book Antiqua" pitchFamily="18" charset="0"/>
              </a:rPr>
              <a:t> giving us goods at discounted prices.</a:t>
            </a:r>
          </a:p>
          <a:p>
            <a:r>
              <a:rPr lang="en-US" sz="2100" dirty="0" smtClean="0">
                <a:solidFill>
                  <a:schemeClr val="accent2">
                    <a:lumMod val="50000"/>
                  </a:schemeClr>
                </a:solidFill>
                <a:latin typeface="Book Antiqua" pitchFamily="18" charset="0"/>
              </a:rPr>
              <a:t>We could have peace with France, Spain, other European state if the English would stop dragging us into conflicts. </a:t>
            </a:r>
          </a:p>
          <a:p>
            <a:r>
              <a:rPr lang="en-US" sz="2100" dirty="0">
                <a:solidFill>
                  <a:schemeClr val="accent2">
                    <a:lumMod val="50000"/>
                  </a:schemeClr>
                </a:solidFill>
                <a:latin typeface="Book Antiqua" pitchFamily="18" charset="0"/>
              </a:rPr>
              <a:t>Tyranny drove us from England and Europe in general.</a:t>
            </a: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r>
              <a:rPr lang="en-US" i="1" dirty="0">
                <a:solidFill>
                  <a:srgbClr val="000000"/>
                </a:solidFill>
                <a:latin typeface="Calibri"/>
                <a:ea typeface="Times New Roman"/>
              </a:rPr>
              <a:t>4.  What sort of people are in favor of reconciliation, according to Paine? </a:t>
            </a:r>
            <a:endParaRPr lang="en-US" i="1" dirty="0" smtClean="0">
              <a:solidFill>
                <a:srgbClr val="000000"/>
              </a:solidFill>
              <a:latin typeface="Calibri"/>
              <a:ea typeface="Times New Roman"/>
            </a:endParaRPr>
          </a:p>
          <a:p>
            <a:pPr marL="0" marR="0"/>
            <a:r>
              <a:rPr lang="en-US" sz="1900" dirty="0">
                <a:solidFill>
                  <a:schemeClr val="accent3">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Interested men, who are not to be trusted.</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Weak minded men who cannot see. </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Prejudiced men who will not see. </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Men who defer to Europeans no matter what.</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People who are too far removed from Boston and incapable of empathizing. </a:t>
            </a:r>
          </a:p>
          <a:p>
            <a:pPr marL="0" marR="0"/>
            <a:r>
              <a:rPr lang="en-US" sz="1900" dirty="0" smtClean="0">
                <a:solidFill>
                  <a:schemeClr val="accent2">
                    <a:lumMod val="50000"/>
                  </a:schemeClr>
                </a:solidFill>
                <a:latin typeface="Book Antiqua" pitchFamily="18" charset="0"/>
                <a:ea typeface="Times New Roman"/>
              </a:rPr>
              <a:t>“Those with the heart of a coward and the spirit of a sycophant would allow these transgressions and still seek reconciliation.”  </a:t>
            </a:r>
            <a:endParaRPr lang="en-US" sz="1900" dirty="0">
              <a:solidFill>
                <a:schemeClr val="accent2">
                  <a:lumMod val="50000"/>
                </a:schemeClr>
              </a:solidFill>
              <a:latin typeface="Book Antiqua" pitchFamily="18" charset="0"/>
              <a:ea typeface="Times New Roman"/>
            </a:endParaRPr>
          </a:p>
          <a:p>
            <a:endParaRPr lang="en-US" dirty="0">
              <a:solidFill>
                <a:schemeClr val="accent2">
                  <a:lumMod val="50000"/>
                </a:schemeClr>
              </a:solidFill>
            </a:endParaRP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marR="0"/>
            <a:r>
              <a:rPr lang="en-US" i="1" dirty="0">
                <a:solidFill>
                  <a:srgbClr val="000000"/>
                </a:solidFill>
                <a:latin typeface="Calibri"/>
                <a:ea typeface="Times New Roman"/>
              </a:rPr>
              <a:t>5.  How does geography influence one’s beliefs regarding the course of the American Revolution, according to Thomas Paine? </a:t>
            </a:r>
            <a:endParaRPr lang="en-US" i="1" dirty="0" smtClean="0">
              <a:solidFill>
                <a:srgbClr val="000000"/>
              </a:solidFill>
              <a:latin typeface="Calibri"/>
              <a:ea typeface="Times New Roman"/>
            </a:endParaRPr>
          </a:p>
          <a:p>
            <a:pPr marL="0" marR="0"/>
            <a:r>
              <a:rPr lang="en-US" sz="2800" i="1" dirty="0" smtClean="0">
                <a:solidFill>
                  <a:srgbClr val="000000"/>
                </a:solidFill>
                <a:latin typeface="Calibri"/>
                <a:ea typeface="Times New Roman"/>
              </a:rPr>
              <a:t> </a:t>
            </a:r>
            <a:r>
              <a:rPr lang="en-US" sz="2300" dirty="0" smtClean="0">
                <a:solidFill>
                  <a:schemeClr val="accent2">
                    <a:lumMod val="50000"/>
                  </a:schemeClr>
                </a:solidFill>
                <a:latin typeface="Book Antiqua" pitchFamily="18" charset="0"/>
                <a:ea typeface="Times New Roman"/>
              </a:rPr>
              <a:t>The American Revolution is a </a:t>
            </a:r>
            <a:r>
              <a:rPr lang="en-US" sz="2300" dirty="0">
                <a:solidFill>
                  <a:schemeClr val="accent2">
                    <a:lumMod val="50000"/>
                  </a:schemeClr>
                </a:solidFill>
                <a:latin typeface="Book Antiqua" pitchFamily="18" charset="0"/>
                <a:ea typeface="Times New Roman"/>
              </a:rPr>
              <a:t>c</a:t>
            </a:r>
            <a:r>
              <a:rPr lang="en-US" sz="2300" dirty="0" smtClean="0">
                <a:solidFill>
                  <a:schemeClr val="accent2">
                    <a:lumMod val="50000"/>
                  </a:schemeClr>
                </a:solidFill>
                <a:latin typeface="Book Antiqua" pitchFamily="18" charset="0"/>
                <a:ea typeface="Times New Roman"/>
              </a:rPr>
              <a:t>ontinental affair – from Canada to the Caribbean.  </a:t>
            </a:r>
          </a:p>
          <a:p>
            <a:pPr marL="0" marR="0"/>
            <a:r>
              <a:rPr lang="en-US" sz="2300" dirty="0" smtClean="0">
                <a:solidFill>
                  <a:schemeClr val="accent2">
                    <a:lumMod val="50000"/>
                  </a:schemeClr>
                </a:solidFill>
                <a:latin typeface="Book Antiqua" pitchFamily="18" charset="0"/>
                <a:ea typeface="Times New Roman"/>
              </a:rPr>
              <a:t> England is little and homogeneous, America is vast and heterogeneous.  Why would they rule over us.  </a:t>
            </a:r>
          </a:p>
          <a:p>
            <a:pPr marL="0" marR="0"/>
            <a:r>
              <a:rPr lang="en-US" sz="2300" dirty="0">
                <a:solidFill>
                  <a:schemeClr val="accent2">
                    <a:lumMod val="50000"/>
                  </a:schemeClr>
                </a:solidFill>
                <a:latin typeface="Book Antiqua" pitchFamily="18" charset="0"/>
                <a:ea typeface="Times New Roman"/>
              </a:rPr>
              <a:t> </a:t>
            </a:r>
            <a:r>
              <a:rPr lang="en-US" sz="2300" dirty="0" smtClean="0">
                <a:solidFill>
                  <a:schemeClr val="accent2">
                    <a:lumMod val="50000"/>
                  </a:schemeClr>
                </a:solidFill>
                <a:latin typeface="Book Antiqua" pitchFamily="18" charset="0"/>
                <a:ea typeface="Times New Roman"/>
              </a:rPr>
              <a:t>The distance between England and its American colonies is proof enough; Americans cannot be managed by a power so distant from us. </a:t>
            </a:r>
          </a:p>
          <a:p>
            <a:pPr marL="0" marR="0"/>
            <a:r>
              <a:rPr lang="en-US" sz="2300" dirty="0">
                <a:solidFill>
                  <a:schemeClr val="accent2">
                    <a:lumMod val="50000"/>
                  </a:schemeClr>
                </a:solidFill>
                <a:latin typeface="Book Antiqua" pitchFamily="18" charset="0"/>
                <a:ea typeface="Times New Roman"/>
              </a:rPr>
              <a:t> </a:t>
            </a:r>
            <a:r>
              <a:rPr lang="en-US" sz="2300" dirty="0" smtClean="0">
                <a:solidFill>
                  <a:schemeClr val="accent2">
                    <a:lumMod val="50000"/>
                  </a:schemeClr>
                </a:solidFill>
                <a:latin typeface="Book Antiqua" pitchFamily="18" charset="0"/>
                <a:ea typeface="Times New Roman"/>
              </a:rPr>
              <a:t>“there is something very absurd in supposing a continent to be perpetually governed by an island.”</a:t>
            </a:r>
          </a:p>
          <a:p>
            <a:pPr marL="0" marR="0"/>
            <a:r>
              <a:rPr lang="en-US" sz="2300" dirty="0" smtClean="0">
                <a:solidFill>
                  <a:schemeClr val="accent2">
                    <a:lumMod val="50000"/>
                  </a:schemeClr>
                </a:solidFill>
                <a:latin typeface="Book Antiqua" pitchFamily="18" charset="0"/>
                <a:ea typeface="Times New Roman"/>
              </a:rPr>
              <a:t>“England to Europe; America to itself.”</a:t>
            </a:r>
          </a:p>
          <a:p>
            <a:pPr marL="0" marR="0"/>
            <a:endParaRPr lang="en-US" sz="2800" dirty="0">
              <a:effectLst/>
              <a:latin typeface="Book Antiqua" pitchFamily="18" charset="0"/>
              <a:ea typeface="Times New Roman"/>
            </a:endParaRP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marR="0"/>
            <a:r>
              <a:rPr lang="en-US" i="1" dirty="0">
                <a:solidFill>
                  <a:srgbClr val="000000"/>
                </a:solidFill>
                <a:latin typeface="Calibri"/>
                <a:ea typeface="Times New Roman"/>
              </a:rPr>
              <a:t>6.  What is the most compelling argument Paine makes?  Why might American colonists have had some reasons for concern with the document’s premise</a:t>
            </a:r>
            <a:r>
              <a:rPr lang="en-US" i="1" dirty="0" smtClean="0">
                <a:solidFill>
                  <a:srgbClr val="000000"/>
                </a:solidFill>
                <a:latin typeface="Calibri"/>
                <a:ea typeface="Times New Roman"/>
              </a:rPr>
              <a:t>?</a:t>
            </a:r>
          </a:p>
          <a:p>
            <a:pPr marL="0" marR="0"/>
            <a:r>
              <a:rPr lang="en-US" sz="2800" i="1" dirty="0">
                <a:solidFill>
                  <a:srgbClr val="000000"/>
                </a:solidFill>
                <a:latin typeface="Calibri"/>
                <a:ea typeface="Times New Roman"/>
              </a:rPr>
              <a:t> </a:t>
            </a:r>
            <a:r>
              <a:rPr lang="en-US" sz="2100" dirty="0" smtClean="0">
                <a:solidFill>
                  <a:schemeClr val="accent2">
                    <a:lumMod val="50000"/>
                  </a:schemeClr>
                </a:solidFill>
                <a:latin typeface="Book Antiqua" pitchFamily="18" charset="0"/>
                <a:ea typeface="Times New Roman"/>
              </a:rPr>
              <a:t>England protected the American colonies for the sake of trade and dominion.  They are not more attached to us than the Turks. </a:t>
            </a:r>
          </a:p>
          <a:p>
            <a:pPr marL="0" marR="0"/>
            <a:r>
              <a:rPr lang="en-US" sz="2100" dirty="0" smtClean="0">
                <a:solidFill>
                  <a:schemeClr val="accent2">
                    <a:lumMod val="50000"/>
                  </a:schemeClr>
                </a:solidFill>
                <a:latin typeface="Book Antiqua" pitchFamily="18" charset="0"/>
                <a:ea typeface="Times New Roman"/>
              </a:rPr>
              <a:t> American ties to England actually cause us to have to participate in wars!  Neutrality is the safer course. </a:t>
            </a:r>
          </a:p>
          <a:p>
            <a:pPr marL="0" marR="0"/>
            <a:r>
              <a:rPr lang="en-US" sz="2100" dirty="0" smtClean="0">
                <a:solidFill>
                  <a:schemeClr val="accent2">
                    <a:lumMod val="50000"/>
                  </a:schemeClr>
                </a:solidFill>
                <a:latin typeface="Book Antiqua" pitchFamily="18" charset="0"/>
                <a:ea typeface="Times New Roman"/>
              </a:rPr>
              <a:t>The discovery of the Americas before the Reformation was the work of God…</a:t>
            </a:r>
          </a:p>
          <a:p>
            <a:pPr marL="0" marR="0"/>
            <a:r>
              <a:rPr lang="en-US" sz="2100" dirty="0" smtClean="0">
                <a:solidFill>
                  <a:schemeClr val="accent2">
                    <a:lumMod val="50000"/>
                  </a:schemeClr>
                </a:solidFill>
                <a:latin typeface="Book Antiqua" pitchFamily="18" charset="0"/>
                <a:ea typeface="Times New Roman"/>
              </a:rPr>
              <a:t>The present government will certainly not outlast our generation; we owe it to our children not to punt... </a:t>
            </a:r>
          </a:p>
          <a:p>
            <a:pPr marL="0" marR="0"/>
            <a:endParaRPr lang="en-US" sz="2800"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07185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smtClean="0"/>
              <a:t>The Declaration of Independence</a:t>
            </a:r>
            <a:endParaRPr lang="en-US" i="1"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6160" r="6160"/>
          <a:stretch>
            <a:fillRect/>
          </a:stretch>
        </p:blipFill>
        <p:spPr/>
      </p:pic>
      <p:sp>
        <p:nvSpPr>
          <p:cNvPr id="6" name="Text Placeholder 5"/>
          <p:cNvSpPr>
            <a:spLocks noGrp="1"/>
          </p:cNvSpPr>
          <p:nvPr>
            <p:ph type="body" sz="half" idx="2"/>
          </p:nvPr>
        </p:nvSpPr>
        <p:spPr/>
        <p:txBody>
          <a:bodyPr>
            <a:normAutofit lnSpcReduction="10000"/>
          </a:bodyPr>
          <a:lstStyle/>
          <a:p>
            <a:pPr algn="l"/>
            <a:r>
              <a:rPr lang="en-US" dirty="0" smtClean="0"/>
              <a:t>The Declaration of Independence is perhaps the most eloquent articulation of American’s creed – although the meaning of the document has expanded over the course of the last two hundred and thirty odd years.  </a:t>
            </a:r>
            <a:endParaRPr lang="en-US" dirty="0"/>
          </a:p>
        </p:txBody>
      </p:sp>
    </p:spTree>
    <p:extLst>
      <p:ext uri="{BB962C8B-B14F-4D97-AF65-F5344CB8AC3E}">
        <p14:creationId xmlns:p14="http://schemas.microsoft.com/office/powerpoint/2010/main" val="981100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318</TotalTime>
  <Words>1527</Words>
  <Application>Microsoft Office PowerPoint</Application>
  <PresentationFormat>On-screen Show (4:3)</PresentationFormat>
  <Paragraphs>87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Book Antiqua</vt:lpstr>
      <vt:lpstr>Calibri</vt:lpstr>
      <vt:lpstr>Times New Roman</vt:lpstr>
      <vt:lpstr>Wingdings</vt:lpstr>
      <vt:lpstr>Hardcover</vt:lpstr>
      <vt:lpstr>Primary Sources of the American Revolution</vt:lpstr>
      <vt:lpstr>Thomas Paine’s Common Sense</vt:lpstr>
      <vt:lpstr>Common Sense, by Thomas Paine</vt:lpstr>
      <vt:lpstr>Common Sense, by Thomas Paine</vt:lpstr>
      <vt:lpstr>Common Sense, by Thomas Paine</vt:lpstr>
      <vt:lpstr>Common Sense, by Thomas Paine</vt:lpstr>
      <vt:lpstr>Common Sense, by Thomas Paine</vt:lpstr>
      <vt:lpstr>Common Sense, by Thomas Paine</vt:lpstr>
      <vt:lpstr>The Declaration of Independence</vt:lpstr>
      <vt:lpstr>The Declaration of Independence, by Thomas Jefferson </vt:lpstr>
      <vt:lpstr>Jefferson on Slavery; Hypocrisy</vt:lpstr>
      <vt:lpstr>The Declaration of Independence by Thomas Jefferson</vt:lpstr>
      <vt:lpstr>The Declaration of Independence by Thomas Jefferson</vt:lpstr>
      <vt:lpstr>The Declaration of Independence by Thomas Jefferson</vt:lpstr>
      <vt:lpstr>The Declaration of Independence by Thomas Jefferson</vt:lpstr>
      <vt:lpstr>The Bill of Rights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Sources of the American Revolution</dc:title>
  <dc:creator>Adam Henry</dc:creator>
  <cp:lastModifiedBy>Adam Henry</cp:lastModifiedBy>
  <cp:revision>18</cp:revision>
  <dcterms:created xsi:type="dcterms:W3CDTF">2013-09-27T13:45:20Z</dcterms:created>
  <dcterms:modified xsi:type="dcterms:W3CDTF">2015-06-22T15:39:10Z</dcterms:modified>
</cp:coreProperties>
</file>